
<file path=[Content_Types].xml><?xml version="1.0" encoding="utf-8"?>
<Types xmlns="http://schemas.openxmlformats.org/package/2006/content-types">
  <Default Extension="jfif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0.jpg" ContentType="image/png"/>
  <Override PartName="/ppt/media/image16.jfif" ContentType="image/jpeg"/>
  <Override PartName="/ppt/media/image29.jfif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45" r:id="rId2"/>
    <p:sldMasterId id="2147483763" r:id="rId3"/>
  </p:sldMasterIdLst>
  <p:notesMasterIdLst>
    <p:notesMasterId r:id="rId25"/>
  </p:notesMasterIdLst>
  <p:sldIdLst>
    <p:sldId id="256" r:id="rId4"/>
    <p:sldId id="261" r:id="rId5"/>
    <p:sldId id="276" r:id="rId6"/>
    <p:sldId id="259" r:id="rId7"/>
    <p:sldId id="284" r:id="rId8"/>
    <p:sldId id="311" r:id="rId9"/>
    <p:sldId id="290" r:id="rId10"/>
    <p:sldId id="292" r:id="rId11"/>
    <p:sldId id="294" r:id="rId12"/>
    <p:sldId id="296" r:id="rId13"/>
    <p:sldId id="298" r:id="rId14"/>
    <p:sldId id="300" r:id="rId15"/>
    <p:sldId id="304" r:id="rId16"/>
    <p:sldId id="303" r:id="rId17"/>
    <p:sldId id="258" r:id="rId18"/>
    <p:sldId id="305" r:id="rId19"/>
    <p:sldId id="270" r:id="rId20"/>
    <p:sldId id="271" r:id="rId21"/>
    <p:sldId id="310" r:id="rId22"/>
    <p:sldId id="273" r:id="rId23"/>
    <p:sldId id="264" r:id="rId24"/>
  </p:sldIdLst>
  <p:sldSz cx="12192000" cy="6858000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80401-A89A-4202-8FDD-492D1A93A8C8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1375"/>
            <a:ext cx="404018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D2357-1E57-40BC-A07A-48D4BA67A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05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50E-AC59-464D-98A1-B8CC53DB0C0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21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186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7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49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918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4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66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613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280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42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499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44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4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730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820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253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180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20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530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307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733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9716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72D52-07C1-4884-870F-07F8F6836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40A073-7806-4EB1-A8DF-C3B45BA7F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290D11-A2FF-4A4E-953E-437710F9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C4987-4015-43B4-82E2-23DF3245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5FD3C-83F9-4FEC-B0FE-873FE954A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1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88342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C62B0-5452-4C47-A868-80D8AC54D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5CD36E-9266-42AB-BE30-F1B1E6FC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6F48FF-D08D-470E-99CA-C814A7B4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93C456-726F-4A1F-9A70-305CB146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1F1F27-74E8-4EE0-A167-E495549D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7009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34F97-3A66-49F9-AF65-D57D7C916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EA2AA1-CE4F-4BB5-81B9-86E518B11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7B8BC8-B9D6-4776-ABA9-F43F9910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800C66-7773-45FA-85C4-96E68795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70FC61-5498-4B35-B1B9-55F5F02B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9349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235F3-2D9A-4479-9AE0-7ACE5EA5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72618-5BB4-44DA-A6EF-BFE0321E7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18888B-51EA-4EE0-A889-D0B79835C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15864-6BB3-4A52-96F7-F9A89906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FED9A1-B746-4C03-8A03-CEA979DCB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805100-4307-42B1-A594-A14F0B52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2465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30EBB-D8E2-4CEE-BDB7-FAA91E74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FAD94B-3C56-43D7-A540-A7A333281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BFB713-3875-4583-92E6-91DD745C2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E23492-E0E5-4D3B-8AD2-E1481C184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9E4315-A412-4886-B890-E11B45C2A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727E2E6-9B80-4672-BADD-4F3310D7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D37205-5FA7-45FA-8508-F85C5064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A4405B-95B2-4B30-B7F6-880B02E91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7017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D7182-8E07-4623-A83B-BA05D75F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DCB0F8-2B12-4068-B8B9-15DEB3D6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285FE2-C0BE-4429-90FA-D5C7991F6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BAE106-2B36-40A2-B849-E5F25DC0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684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C1D428-E137-45EA-B0E2-92A851DC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9884B5-CAF8-4788-9665-54EECECD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E6A71C-1215-4111-831D-DAD00C72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32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4DE10-0566-40A9-AE3D-02BC42D4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B9EB3-DF90-4A08-8EE5-12062360A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0C3A40-2BF5-47D7-81C5-2CD664275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9DC956-7DB7-4128-877B-477C59B8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4E5732-A2F9-4C8C-A02C-0A79E0C6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DAA7B8-DF9A-4FEB-9BC4-90DC3E9F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5170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9E11D-1AA0-4246-9596-31C5EE84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88F772-9A2C-4C15-B917-DB56F6D12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0EEDEA-85E5-4B98-9FF6-69EF9E2E7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175880-D834-4F81-BF6F-5993B35B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515AE6-B8A4-4035-857A-6F77A7CE5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36767A-6A26-4408-8CB4-578E5F54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8187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8BA79-25B4-41B3-893A-95B3E600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2A860C-99CF-48B6-9600-BEE14DB6A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B82B6-5782-40E0-9C6C-29E69DD52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1574B-093F-4B02-A60E-0A09057B1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E7D89-B509-4A49-93C5-F95020A3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233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B2C1CC-17E6-4B96-99C4-2C466E4A6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ED8592-341B-4E3F-9A24-F5D46E344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8D3377-67A9-4DDF-A485-5B834F2A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139C6-9C20-4C96-B5AA-9E187DC9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BB4924-6A6B-4A2C-8A46-5803F38A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05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69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5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04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03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974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83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33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0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7BE9D1-F218-4E83-8619-DAE54B79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5C343-1F42-4661-94D2-0E20C8640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CE44A3-0CBB-40CC-8A09-319E70B75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C7464-61DB-4D5A-908E-C8D74A48C605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63A1DB-F0EB-4675-BCA0-0BED52EFC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3E9C2-1B35-4D74-934E-75F5FDD44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D6AB3-056F-426D-BFA6-3CDAE9F50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44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wahahaxhh\Desktop\&#23398;&#26415;&#35268;&#33539;&#19982;&#35770;&#25991;&#20889;&#20316;&#65288;&#31179;&#23395;&#23398;&#26399;&#65289;\&#31532;&#19968;&#35762;%20&#29983;&#29289;&#21307;&#23398;&#39046;&#22495;&#20013;&#30340;&#31185;&#30740;&#35802;&#20449;&#38382;&#39064;\&#22270;&#29255;&#35270;&#39057;\The%20Tuskegee%20Syphilis%20Experiment.mp4" TargetMode="Externa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885F6-4A64-4555-B6AB-3EBF16365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5029"/>
            <a:ext cx="9144000" cy="84232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第一讲 导论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1C3B85-0AE9-4E26-8A53-E8C804967999}"/>
              </a:ext>
            </a:extLst>
          </p:cNvPr>
          <p:cNvSpPr txBox="1"/>
          <p:nvPr/>
        </p:nvSpPr>
        <p:spPr>
          <a:xfrm>
            <a:off x="3725159" y="3840646"/>
            <a:ext cx="47416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徐汉辉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</a:p>
          <a:p>
            <a:pPr algn="ctr"/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南开大学医学院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018205@nankai.edu.cn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6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A2482-0B1A-4BAE-9943-6BB673B8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91" y="395840"/>
            <a:ext cx="9692640" cy="65739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第四节 生命伦理学的发展历程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01DC0D-6E75-4C82-9A2E-711137690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92" y="1509204"/>
            <a:ext cx="9692640" cy="4721914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古代医生职业伦理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最早的医学伦理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医德箴言：医师共同体的行业规范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希波克拉底誓言（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Hippocratic Oath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）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①尊敬老师；②关爱老师子女；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③患者利益第一；④不伤害他人；⑤不实施堕胎；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⑥不轻率处置病患；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⑦不分男女贵贱；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⑧不诱奸；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⑨保守秘密；</a:t>
            </a:r>
            <a:endParaRPr lang="en-US" altLang="zh-CN" sz="28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《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日内瓦宣言（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Declaration of Geneva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）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》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1948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年） 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中华人民共和国医学生誓言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》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动作按钮: 视频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64C171D-4767-4C56-AD51-774340B519C9}"/>
              </a:ext>
            </a:extLst>
          </p:cNvPr>
          <p:cNvSpPr/>
          <p:nvPr/>
        </p:nvSpPr>
        <p:spPr>
          <a:xfrm>
            <a:off x="9268287" y="4856086"/>
            <a:ext cx="442786" cy="166661"/>
          </a:xfrm>
          <a:prstGeom prst="actionButtonMovi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12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8040B7-9747-4193-9DD6-6275C57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83393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14BAE3-CF67-4ABF-AC13-B7A73417D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6"/>
          <a:stretch/>
        </p:blipFill>
        <p:spPr>
          <a:xfrm>
            <a:off x="6911465" y="0"/>
            <a:ext cx="5280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4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AD1B2A-9733-4B1B-8683-83EB03C5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" y="0"/>
            <a:ext cx="608831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254942-BCF1-4D08-A24B-74CE189A5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310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9084E0-0242-44D6-9853-47A88B0A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2" y="538481"/>
            <a:ext cx="10417404" cy="389211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医学生誓言：健康所系，性命相托。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当我步入神圣医学学府的时刻，谨庄严宣誓：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我志愿献身医学，热爱祖国，忠于人民，恪守医德，尊师守纪，刻苦钻研，孜孜不倦，精益求精，全面发展。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我决心竭尽全力除人类之病痛，助健康之完美，维护医术的圣洁和荣誉，救死扶伤，不辞艰辛，执着追求，为祖国医药卫生事业的发展和人类身心健康奋斗终生。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78993E-B9BC-4BE8-8205-55EB66575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29" y="4289196"/>
            <a:ext cx="3607324" cy="24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40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E89394-1CFD-45FA-805B-FAD7809D7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99" y="374784"/>
            <a:ext cx="10363591" cy="6367806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近代生命伦理的兴起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受试者保护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/>
              </a:rPr>
              <a:t>《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/>
              </a:rPr>
              <a:t>纽伦堡法典（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/>
              </a:rPr>
              <a:t>Nuremberg Code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/>
              </a:rPr>
              <a:t>）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/>
              </a:rPr>
              <a:t>》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1946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lv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纽伦堡审判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纳粹医生审判（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1947.8.19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塔斯基吉梅毒实验（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The Tuskegee Syphilis Experiment, 1932-1972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）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《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赫尔辛基宣言（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Declaration of Helsinki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）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》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1964-2013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近代生命伦理学的蓬勃发展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新兴技术用于生物医学领域产生的争议</a:t>
            </a:r>
          </a:p>
          <a:p>
            <a:pPr lv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1960.5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，口服避孕药；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1968.8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，哈佛大学脑死亡定义； 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1954.12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，第一例肾脏移植；</a:t>
            </a:r>
          </a:p>
          <a:p>
            <a:pPr lv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1967.12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，第一例心脏移植；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7BC662-21EE-4FC4-A118-8D1036A9A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766" y="1722269"/>
            <a:ext cx="339624" cy="158728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6757B388-3F4B-43E8-9448-0E037902353F}"/>
              </a:ext>
            </a:extLst>
          </p:cNvPr>
          <p:cNvSpPr/>
          <p:nvPr/>
        </p:nvSpPr>
        <p:spPr>
          <a:xfrm>
            <a:off x="5873476" y="4373798"/>
            <a:ext cx="424206" cy="2356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B8B2FA-A4D3-44C8-BC1D-4EB02C11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476" y="5762713"/>
            <a:ext cx="445047" cy="5613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671241-4631-4FC7-8A8B-DE78E352C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476" y="5090071"/>
            <a:ext cx="445047" cy="2743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F14912-2CAE-483A-91C1-0D240D832755}"/>
              </a:ext>
            </a:extLst>
          </p:cNvPr>
          <p:cNvSpPr txBox="1"/>
          <p:nvPr/>
        </p:nvSpPr>
        <p:spPr>
          <a:xfrm>
            <a:off x="7079998" y="4305439"/>
            <a:ext cx="314876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人类扮演上帝角色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F3A8D5-AA02-497A-B711-57DBF63E965B}"/>
              </a:ext>
            </a:extLst>
          </p:cNvPr>
          <p:cNvSpPr txBox="1"/>
          <p:nvPr/>
        </p:nvSpPr>
        <p:spPr>
          <a:xfrm>
            <a:off x="7240361" y="5027709"/>
            <a:ext cx="2828042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生命终点的界定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B28146-55B7-4323-AF03-9F9C2841A320}"/>
              </a:ext>
            </a:extLst>
          </p:cNvPr>
          <p:cNvSpPr txBox="1"/>
          <p:nvPr/>
        </p:nvSpPr>
        <p:spPr>
          <a:xfrm>
            <a:off x="6995157" y="5762713"/>
            <a:ext cx="344057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器官公正分配的问题</a:t>
            </a:r>
          </a:p>
        </p:txBody>
      </p:sp>
    </p:spTree>
    <p:extLst>
      <p:ext uri="{BB962C8B-B14F-4D97-AF65-F5344CB8AC3E}">
        <p14:creationId xmlns:p14="http://schemas.microsoft.com/office/powerpoint/2010/main" val="130642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567A15-57DB-4249-880B-C635FFE25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20" y="508530"/>
            <a:ext cx="10325975" cy="529731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塔斯基吉梅毒实验（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Tuskegee Syphilis Experiment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塔斯基吉梅毒实验是美国公共卫生局性病部门在</a:t>
            </a:r>
            <a:r>
              <a:rPr lang="en-US" altLang="zh-TW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1932</a:t>
            </a:r>
            <a:r>
              <a:rPr lang="zh-TW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年至</a:t>
            </a:r>
            <a:r>
              <a:rPr lang="en-US" altLang="zh-TW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1972</a:t>
            </a:r>
            <a:r>
              <a:rPr lang="zh-TW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年间与塔斯基吉大学合作，对近</a:t>
            </a:r>
            <a:r>
              <a:rPr lang="en-US" altLang="zh-TW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399</a:t>
            </a:r>
            <a:r>
              <a:rPr lang="zh-TW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名非洲裔男性梅毒患者及</a:t>
            </a:r>
            <a:r>
              <a:rPr lang="en-US" altLang="zh-TW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zh-TW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名健康非洲裔男性所进行的一系列人体试验。自始至终，研究者都不曾对罹患梅毒的参与者告知罹患梅毒的实情（而是宣称患者接受的治疗是为了医治败血症），也从不曾施予参与者有效的治疗方式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，甚至出现了通过欺骗等方式阻止受试者接受治疗的情况。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73F5E8-9FB0-4B58-AFAD-34D399E5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05" y="4315760"/>
            <a:ext cx="2994330" cy="22141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91A909-FC89-440B-932A-9A0A58970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52" y="4118480"/>
            <a:ext cx="1856750" cy="24240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D27C42-2224-4AD0-9347-D3D224539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75" y="4315760"/>
            <a:ext cx="2015137" cy="2029531"/>
          </a:xfrm>
          <a:prstGeom prst="rect">
            <a:avLst/>
          </a:prstGeom>
        </p:spPr>
      </p:pic>
      <p:sp>
        <p:nvSpPr>
          <p:cNvPr id="10" name="动作按钮: 视频 9">
            <a:hlinkClick r:id="rId6" action="ppaction://hlinkfile" highlightClick="1"/>
            <a:extLst>
              <a:ext uri="{FF2B5EF4-FFF2-40B4-BE49-F238E27FC236}">
                <a16:creationId xmlns:a16="http://schemas.microsoft.com/office/drawing/2014/main" id="{B3CF5C5E-28A0-4375-8A26-C2BF15B7E09D}"/>
              </a:ext>
            </a:extLst>
          </p:cNvPr>
          <p:cNvSpPr/>
          <p:nvPr/>
        </p:nvSpPr>
        <p:spPr>
          <a:xfrm>
            <a:off x="9467570" y="674703"/>
            <a:ext cx="506112" cy="155512"/>
          </a:xfrm>
          <a:prstGeom prst="actionButtonMovi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363E04-8A15-43B1-AFA7-99C3659E1D54}"/>
              </a:ext>
            </a:extLst>
          </p:cNvPr>
          <p:cNvSpPr txBox="1"/>
          <p:nvPr/>
        </p:nvSpPr>
        <p:spPr>
          <a:xfrm>
            <a:off x="5368888" y="6345291"/>
            <a:ext cx="145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Peter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Buxtun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978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F40C2-C698-4D8A-B4E3-13B23C3D6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975"/>
            <a:ext cx="9587845" cy="501398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①受试者自愿（知情）同意；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②实验具有不可替代性；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③前期动物实验的必要性；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④尽量避免伤害；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⑤风险预案；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⑥实验人员资质审查；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⑦受试者的自由退出权；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B2ACB2-FE9B-4494-8BC3-BDE9AEC926D1}"/>
              </a:ext>
            </a:extLst>
          </p:cNvPr>
          <p:cNvSpPr/>
          <p:nvPr/>
        </p:nvSpPr>
        <p:spPr>
          <a:xfrm rot="19987427">
            <a:off x="5455650" y="2512794"/>
            <a:ext cx="4047903" cy="1015663"/>
          </a:xfrm>
          <a:prstGeom prst="rect">
            <a:avLst/>
          </a:prstGeom>
          <a:solidFill>
            <a:srgbClr val="C0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保护受试者</a:t>
            </a:r>
          </a:p>
        </p:txBody>
      </p:sp>
    </p:spTree>
    <p:extLst>
      <p:ext uri="{BB962C8B-B14F-4D97-AF65-F5344CB8AC3E}">
        <p14:creationId xmlns:p14="http://schemas.microsoft.com/office/powerpoint/2010/main" val="200802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3812B-8F41-4239-BA0B-EC45BE79C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3571"/>
            <a:ext cx="10515600" cy="57320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第七版，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，第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届世界医学协会联合大会，巴西；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①基本原则，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条：患者利益为重，保护受试者等。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②责任，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条；③弱势群体，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条；④科学性要求，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条；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⑤委员会，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条；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⑥隐私和保密，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条；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⑦知情同意，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条；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⑧安慰剂的使用，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条；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⑨试验后保障，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条；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⑩注册发表宣传，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条；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⑾干预措施，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条；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F22D50-F68F-44BB-B65E-44BA1209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971" y="3429000"/>
            <a:ext cx="2938527" cy="26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63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15B1CA-723D-4078-AFB7-C9586B8C2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23" y="923827"/>
            <a:ext cx="8621386" cy="5781809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1973.1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，罗伊（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Roe V. Wade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）堕胎案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1975.4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，卡伦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昆兰（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Kareen Quinlan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）案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1978.7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，路易斯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布朗（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Louise Brown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）案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1975—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，动物权利运动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A02EC1-80D5-417E-BC2D-D9656FD1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01" y="1654613"/>
            <a:ext cx="445047" cy="2682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6AA06B-69AD-4FCF-B7B8-3E24ADE72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01" y="2823536"/>
            <a:ext cx="445047" cy="2682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CDE543-55E5-4107-A16B-9D4DBEE6E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01" y="4054965"/>
            <a:ext cx="445047" cy="26824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35C41F-B720-4A8A-8CE9-FD54BFA00B59}"/>
              </a:ext>
            </a:extLst>
          </p:cNvPr>
          <p:cNvSpPr txBox="1"/>
          <p:nvPr/>
        </p:nvSpPr>
        <p:spPr>
          <a:xfrm>
            <a:off x="1772239" y="1527126"/>
            <a:ext cx="5229637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800" spc="1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孕妇自主权与胎儿生命权的冲突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88D0FB-FE3E-47CC-9818-F2EDAA52DFC8}"/>
              </a:ext>
            </a:extLst>
          </p:cNvPr>
          <p:cNvSpPr txBox="1"/>
          <p:nvPr/>
        </p:nvSpPr>
        <p:spPr>
          <a:xfrm>
            <a:off x="1772239" y="2696049"/>
            <a:ext cx="4204356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spc="1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植物人状态下生命权问题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B75D44-B5B6-4B5A-B45E-662BC37FEC92}"/>
              </a:ext>
            </a:extLst>
          </p:cNvPr>
          <p:cNvSpPr txBox="1"/>
          <p:nvPr/>
        </p:nvSpPr>
        <p:spPr>
          <a:xfrm>
            <a:off x="1772239" y="3938250"/>
            <a:ext cx="3139126" cy="50167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0" defTabSz="9144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</a:pPr>
            <a:r>
              <a:rPr lang="zh-CN" altLang="en-US" sz="2800" spc="1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代孕中的伦理问题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A9110E2-65F1-4AF0-822C-CEF02493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01" y="5321696"/>
            <a:ext cx="445047" cy="27526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CE33625-B817-4F1A-BFA3-393BA3FB222F}"/>
              </a:ext>
            </a:extLst>
          </p:cNvPr>
          <p:cNvSpPr txBox="1"/>
          <p:nvPr/>
        </p:nvSpPr>
        <p:spPr>
          <a:xfrm>
            <a:off x="1772239" y="5197720"/>
            <a:ext cx="37801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人类应该如何对待动物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ADEB96A-874A-48B9-B6E9-7AE8BCC62F76}"/>
              </a:ext>
            </a:extLst>
          </p:cNvPr>
          <p:cNvSpPr txBox="1"/>
          <p:nvPr/>
        </p:nvSpPr>
        <p:spPr>
          <a:xfrm>
            <a:off x="7280637" y="4228224"/>
            <a:ext cx="3605681" cy="193899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提示：感兴趣的同学可以搜一下上述案例，推荐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医学伦理学经典案例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（格雷戈里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E.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彭斯 著，聂精保，胡林英 译）</a:t>
            </a:r>
          </a:p>
        </p:txBody>
      </p:sp>
    </p:spTree>
    <p:extLst>
      <p:ext uri="{BB962C8B-B14F-4D97-AF65-F5344CB8AC3E}">
        <p14:creationId xmlns:p14="http://schemas.microsoft.com/office/powerpoint/2010/main" val="39969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D98CC-5942-4A68-8A12-C67AF9DCC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79" y="727968"/>
            <a:ext cx="6337472" cy="5974671"/>
          </a:xfrm>
        </p:spPr>
        <p:txBody>
          <a:bodyPr>
            <a:normAutofit/>
          </a:bodyPr>
          <a:lstStyle/>
          <a:p>
            <a:pPr marL="183600" indent="-183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本世纪以来，生命伦理学发展的特点：</a:t>
            </a:r>
          </a:p>
          <a:p>
            <a:pPr marL="183600" indent="-183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）与生物医学深度交叉：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83600" indent="-183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①公共卫生伦理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83600" indent="-183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②神经伦理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83600" indent="-183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③基因伦理 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83600" indent="-183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④医疗人工智能伦理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83600" indent="-183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）学术人口增加；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83600" indent="-183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）学术背景多元化；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83600" indent="-183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）社会需求增大；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BC1671-F6A3-413F-BEDE-C0D53124A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7"/>
          <a:stretch/>
        </p:blipFill>
        <p:spPr>
          <a:xfrm>
            <a:off x="6968970" y="129112"/>
            <a:ext cx="5096623" cy="42026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36A8CE-7144-436D-9028-8873DE581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5"/>
          <a:stretch/>
        </p:blipFill>
        <p:spPr>
          <a:xfrm>
            <a:off x="5929874" y="4331802"/>
            <a:ext cx="6135719" cy="252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7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D3A17-7D95-45E0-87AA-729F8BE20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55" y="1047565"/>
            <a:ext cx="9992404" cy="533514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作为交叉学科的生命伦理学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案例分析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讨论的注意事项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涉及到的基本概念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生命伦理学的发展阶段</a:t>
            </a:r>
          </a:p>
        </p:txBody>
      </p:sp>
    </p:spTree>
    <p:extLst>
      <p:ext uri="{BB962C8B-B14F-4D97-AF65-F5344CB8AC3E}">
        <p14:creationId xmlns:p14="http://schemas.microsoft.com/office/powerpoint/2010/main" val="245199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B7D26D-B74A-4D40-B15B-FE12D11AE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391" y="0"/>
            <a:ext cx="611465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42C9E4-97E4-43EB-8A91-2C62FB2BC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11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2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1D80F9-730A-45A9-8914-F880EDD086F3}"/>
              </a:ext>
            </a:extLst>
          </p:cNvPr>
          <p:cNvSpPr/>
          <p:nvPr/>
        </p:nvSpPr>
        <p:spPr>
          <a:xfrm>
            <a:off x="3691335" y="2875002"/>
            <a:ext cx="480933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谢谢观看！</a:t>
            </a:r>
          </a:p>
        </p:txBody>
      </p:sp>
    </p:spTree>
    <p:extLst>
      <p:ext uri="{BB962C8B-B14F-4D97-AF65-F5344CB8AC3E}">
        <p14:creationId xmlns:p14="http://schemas.microsoft.com/office/powerpoint/2010/main" val="240836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38E9-93E3-44F3-8B01-CDF16B6E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91" y="251241"/>
            <a:ext cx="9692640" cy="70453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第一节 作为交叉学科的生命伦理学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2BE7B-DC08-4EAB-A13D-49F5AFCA1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91" y="1415868"/>
            <a:ext cx="10128533" cy="5190891"/>
          </a:xfrm>
        </p:spPr>
        <p:txBody>
          <a:bodyPr>
            <a:normAutofit/>
          </a:bodyPr>
          <a:lstStyle/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定义：生命伦理学（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Bioethics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）是一门运用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伦理学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理论、原则和方法来发现、探讨并解决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生命科学（生物医学）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领域中出现的道德问题和伦理难题的学科。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：伦理学隶属于什么学科？</a:t>
            </a: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：伦理学研究什么？</a:t>
            </a: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：实然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事实可以分为几类？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：什么是道德问题和伦理难题？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道德问题是指需要进行价值判断的问题；</a:t>
            </a: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伦理难题是指遇到两个或者多个伦理原则相冲突的问题。</a:t>
            </a:r>
          </a:p>
          <a:p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10B220C4-EF2B-4470-BAFF-841D3F346C35}"/>
              </a:ext>
            </a:extLst>
          </p:cNvPr>
          <p:cNvSpPr/>
          <p:nvPr/>
        </p:nvSpPr>
        <p:spPr>
          <a:xfrm>
            <a:off x="6378605" y="2970609"/>
            <a:ext cx="204186" cy="18643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070C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20C871-1E69-48A6-B124-012E1DE59B70}"/>
              </a:ext>
            </a:extLst>
          </p:cNvPr>
          <p:cNvSpPr txBox="1"/>
          <p:nvPr/>
        </p:nvSpPr>
        <p:spPr>
          <a:xfrm>
            <a:off x="6824321" y="2776060"/>
            <a:ext cx="81674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哲学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B3F6FB-A7D1-4CBE-A428-3799F1ADFBF6}"/>
              </a:ext>
            </a:extLst>
          </p:cNvPr>
          <p:cNvSpPr txBox="1"/>
          <p:nvPr/>
        </p:nvSpPr>
        <p:spPr>
          <a:xfrm>
            <a:off x="6824321" y="3256383"/>
            <a:ext cx="4287914" cy="7940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tabLst/>
              <a:defRPr/>
            </a:pPr>
            <a:r>
              <a:rPr kumimoji="0" lang="zh-CN" alt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伦理学是一门基于</a:t>
            </a:r>
            <a:r>
              <a:rPr kumimoji="0" lang="zh-CN" alt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实然（事实）</a:t>
            </a:r>
            <a:r>
              <a:rPr kumimoji="0" lang="zh-CN" alt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研究</a:t>
            </a:r>
            <a:r>
              <a:rPr kumimoji="0" lang="zh-CN" alt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应然（应该）</a:t>
            </a:r>
            <a:r>
              <a:rPr kumimoji="0" lang="zh-CN" alt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的学科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74C7CE1E-F01D-48A2-BB85-F68E2359F6F1}"/>
              </a:ext>
            </a:extLst>
          </p:cNvPr>
          <p:cNvSpPr/>
          <p:nvPr/>
        </p:nvSpPr>
        <p:spPr>
          <a:xfrm>
            <a:off x="6378605" y="3617131"/>
            <a:ext cx="204186" cy="18643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0070C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0A8465-4A05-416E-90BB-F0F3BA11D2B0}"/>
              </a:ext>
            </a:extLst>
          </p:cNvPr>
          <p:cNvSpPr txBox="1"/>
          <p:nvPr/>
        </p:nvSpPr>
        <p:spPr>
          <a:xfrm>
            <a:off x="6824321" y="4069105"/>
            <a:ext cx="3083159" cy="4431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defRPr/>
            </a:pPr>
            <a:r>
              <a:rPr lang="zh-CN" altLang="en-US" sz="2400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人</a:t>
            </a:r>
            <a:r>
              <a:rPr lang="en-US" altLang="zh-CN" sz="2400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zh-CN" altLang="en-US" sz="2400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行为</a:t>
            </a:r>
            <a:r>
              <a:rPr lang="en-US" altLang="zh-CN" sz="2400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zh-CN" altLang="en-US" sz="2400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制度（政策）</a:t>
            </a:r>
            <a:endParaRPr lang="en-US" altLang="zh-CN" sz="24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6F107ED-D0C8-4BAA-B438-E4B8745CFFAD}"/>
              </a:ext>
            </a:extLst>
          </p:cNvPr>
          <p:cNvSpPr/>
          <p:nvPr/>
        </p:nvSpPr>
        <p:spPr>
          <a:xfrm>
            <a:off x="6378605" y="4217983"/>
            <a:ext cx="204186" cy="18643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070C0"/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06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01AEFE-8CDF-44C1-8363-347ED7BAA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3" y="437397"/>
            <a:ext cx="1613159" cy="5772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实然</a:t>
            </a: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事实</a:t>
            </a:r>
            <a:endParaRPr lang="en-US" altLang="zh-CN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buNone/>
            </a:pP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</a:t>
            </a:r>
            <a:endParaRPr lang="en-US" altLang="zh-CN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buNone/>
            </a:pP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行为</a:t>
            </a:r>
            <a:endParaRPr lang="en-US" altLang="zh-CN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buNone/>
            </a:pP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制度</a:t>
            </a: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政策</a:t>
            </a:r>
            <a:endParaRPr lang="en-US" altLang="zh-CN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0469C0-1DD4-4777-B832-26A79C3C0948}"/>
              </a:ext>
            </a:extLst>
          </p:cNvPr>
          <p:cNvSpPr txBox="1"/>
          <p:nvPr/>
        </p:nvSpPr>
        <p:spPr>
          <a:xfrm>
            <a:off x="1845138" y="1171464"/>
            <a:ext cx="2762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什么样的人是一个好人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好人具有哪些品质和德性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61E9A-6000-425B-9BE4-626C0082AEDE}"/>
              </a:ext>
            </a:extLst>
          </p:cNvPr>
          <p:cNvSpPr txBox="1"/>
          <p:nvPr/>
        </p:nvSpPr>
        <p:spPr>
          <a:xfrm>
            <a:off x="4652039" y="1125670"/>
            <a:ext cx="2546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美德伦理学理论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代表人物：孔子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亚里士多德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708A1C-0695-43DE-A484-3734F96B874B}"/>
              </a:ext>
            </a:extLst>
          </p:cNvPr>
          <p:cNvSpPr txBox="1"/>
          <p:nvPr/>
        </p:nvSpPr>
        <p:spPr>
          <a:xfrm>
            <a:off x="4782849" y="376729"/>
            <a:ext cx="189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伦理学理论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5BE218-3E16-400C-BA6F-761B4247B1F1}"/>
              </a:ext>
            </a:extLst>
          </p:cNvPr>
          <p:cNvSpPr txBox="1"/>
          <p:nvPr/>
        </p:nvSpPr>
        <p:spPr>
          <a:xfrm>
            <a:off x="2239589" y="221953"/>
            <a:ext cx="19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伦理学视角（应然</a:t>
            </a: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应该）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FC0815-65B2-4A30-AADE-3317540A7ADB}"/>
              </a:ext>
            </a:extLst>
          </p:cNvPr>
          <p:cNvSpPr txBox="1"/>
          <p:nvPr/>
        </p:nvSpPr>
        <p:spPr>
          <a:xfrm>
            <a:off x="1789722" y="2895138"/>
            <a:ext cx="2633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什么样的行为是道德上正确的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什么样的行为是好的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C39D52-F0F8-4F8E-AF54-7ED8FF5B3C47}"/>
              </a:ext>
            </a:extLst>
          </p:cNvPr>
          <p:cNvSpPr txBox="1"/>
          <p:nvPr/>
        </p:nvSpPr>
        <p:spPr>
          <a:xfrm>
            <a:off x="7352900" y="215875"/>
            <a:ext cx="2006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生命科学</a:t>
            </a:r>
            <a:r>
              <a:rPr lang="en-US" altLang="zh-CN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生物医学领域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89C38A-0BAC-4DAD-9103-9495C65494BB}"/>
              </a:ext>
            </a:extLst>
          </p:cNvPr>
          <p:cNvSpPr txBox="1"/>
          <p:nvPr/>
        </p:nvSpPr>
        <p:spPr>
          <a:xfrm>
            <a:off x="9792613" y="215876"/>
            <a:ext cx="19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生命伦理学关注的问题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0BA519-A9D4-4A7C-B100-B18EA5F50A45}"/>
              </a:ext>
            </a:extLst>
          </p:cNvPr>
          <p:cNvSpPr txBox="1"/>
          <p:nvPr/>
        </p:nvSpPr>
        <p:spPr>
          <a:xfrm>
            <a:off x="4607512" y="2754693"/>
            <a:ext cx="2393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规范伦理学理论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代表理论：功利主义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义务论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原则主义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4105A3-50A4-4F40-930B-80ACB4D8A6DF}"/>
              </a:ext>
            </a:extLst>
          </p:cNvPr>
          <p:cNvSpPr txBox="1"/>
          <p:nvPr/>
        </p:nvSpPr>
        <p:spPr>
          <a:xfrm>
            <a:off x="1802840" y="5065534"/>
            <a:ext cx="272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什么样的制度是善的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什么样的政策是好的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045F4-0358-4C72-95E7-07A1F927CC67}"/>
              </a:ext>
            </a:extLst>
          </p:cNvPr>
          <p:cNvSpPr txBox="1"/>
          <p:nvPr/>
        </p:nvSpPr>
        <p:spPr>
          <a:xfrm>
            <a:off x="4607512" y="4613336"/>
            <a:ext cx="25835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政治哲学理论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代表理论：社会契约理论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自然法理论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正义理论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人权理论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78F6BD-8FBA-4E1F-913C-D372D4AE3B6B}"/>
              </a:ext>
            </a:extLst>
          </p:cNvPr>
          <p:cNvSpPr txBox="1"/>
          <p:nvPr/>
        </p:nvSpPr>
        <p:spPr>
          <a:xfrm>
            <a:off x="7243182" y="1209928"/>
            <a:ext cx="2393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医生（什么样的医生是好医生）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F025DB-0AA1-47A3-989D-C0708C2F6C65}"/>
              </a:ext>
            </a:extLst>
          </p:cNvPr>
          <p:cNvSpPr txBox="1"/>
          <p:nvPr/>
        </p:nvSpPr>
        <p:spPr>
          <a:xfrm>
            <a:off x="9608061" y="1209927"/>
            <a:ext cx="2196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医师职业精神</a:t>
            </a:r>
            <a:r>
              <a:rPr lang="en-US" altLang="zh-CN" sz="24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医生职业道德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970081-3DEF-4016-A436-CABEFF59AEDC}"/>
              </a:ext>
            </a:extLst>
          </p:cNvPr>
          <p:cNvSpPr txBox="1"/>
          <p:nvPr/>
        </p:nvSpPr>
        <p:spPr>
          <a:xfrm>
            <a:off x="7185229" y="2754693"/>
            <a:ext cx="2484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新兴技术运用到生命科学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生物医学领域中所产生的的伦理问题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B990E3-7020-41F8-86ED-C07879D179D8}"/>
              </a:ext>
            </a:extLst>
          </p:cNvPr>
          <p:cNvSpPr txBox="1"/>
          <p:nvPr/>
        </p:nvSpPr>
        <p:spPr>
          <a:xfrm>
            <a:off x="9669793" y="2203978"/>
            <a:ext cx="23742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基因编辑技术中存在的伦理问题</a:t>
            </a:r>
            <a:endParaRPr lang="en-US" altLang="zh-CN" sz="24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辅助生殖技术应用中存在的伦理问题</a:t>
            </a:r>
            <a:endParaRPr lang="en-US" altLang="zh-CN" sz="24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安乐死医助自杀中存在的伦理问题等</a:t>
            </a:r>
            <a:endParaRPr lang="en-US" altLang="zh-CN" sz="24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26ABAED-E615-4237-B480-14A96301B6BF}"/>
              </a:ext>
            </a:extLst>
          </p:cNvPr>
          <p:cNvSpPr txBox="1"/>
          <p:nvPr/>
        </p:nvSpPr>
        <p:spPr>
          <a:xfrm>
            <a:off x="7640695" y="5167333"/>
            <a:ext cx="1718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医疗制度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医疗政策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72B4FF-8703-4F53-870D-C7769DCA823F}"/>
              </a:ext>
            </a:extLst>
          </p:cNvPr>
          <p:cNvSpPr txBox="1"/>
          <p:nvPr/>
        </p:nvSpPr>
        <p:spPr>
          <a:xfrm>
            <a:off x="9798023" y="5351999"/>
            <a:ext cx="211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医保制度中哪些是合理的哪些不合理</a:t>
            </a:r>
          </a:p>
        </p:txBody>
      </p:sp>
    </p:spTree>
    <p:extLst>
      <p:ext uri="{BB962C8B-B14F-4D97-AF65-F5344CB8AC3E}">
        <p14:creationId xmlns:p14="http://schemas.microsoft.com/office/powerpoint/2010/main" val="153170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F5899-FE5A-442B-BEC6-86603AFD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01" y="328769"/>
            <a:ext cx="9692640" cy="59902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第二节 课堂讨论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案例分析的注意事项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45978C-9AE3-411E-B0B7-E21049222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01" y="1228238"/>
            <a:ext cx="9601196" cy="5758487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厘清概念：所使用概念的内涵、外延要保持一致；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逻辑严密：观点很重要，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理由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更重要；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正例：为黑帮大佬做辩护的律师；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>
              <a:buClr>
                <a:srgbClr val="83992A"/>
              </a:buClr>
              <a:buNone/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反例</a:t>
            </a:r>
            <a:r>
              <a:rPr lang="en-US" altLang="zh-CN" sz="2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“乌鸦反哺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羊羔跪乳”   子女尽孝；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buClr>
                <a:srgbClr val="83992A"/>
              </a:buClr>
            </a:pP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宋体" panose="02010600030101010101" pitchFamily="2" charset="-122"/>
            </a:endParaRPr>
          </a:p>
          <a:p>
            <a:pPr lvl="0">
              <a:buClr>
                <a:srgbClr val="83992A"/>
              </a:buClr>
            </a:pPr>
            <a:endParaRPr lang="en-US" altLang="zh-CN" sz="4000" dirty="0">
              <a:solidFill>
                <a:prstClr val="black">
                  <a:lumMod val="85000"/>
                  <a:lumOff val="1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D37455-030F-488C-ABD9-B9ACDBAF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716" y="2072273"/>
            <a:ext cx="1847875" cy="1847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BD969A-BFBD-40A3-AA38-6DBF9778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90" y="3050063"/>
            <a:ext cx="1335720" cy="22530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0C61DB-D618-4EBC-A281-C36F51105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7" t="3444" r="15049" b="4760"/>
          <a:stretch/>
        </p:blipFill>
        <p:spPr>
          <a:xfrm>
            <a:off x="3403694" y="3429000"/>
            <a:ext cx="1102095" cy="14951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AF5BCD-778F-4A6D-94C6-053E2FE3F8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2" t="1806" r="2094" b="7701"/>
          <a:stretch/>
        </p:blipFill>
        <p:spPr>
          <a:xfrm>
            <a:off x="1208193" y="3170916"/>
            <a:ext cx="1519655" cy="2011314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BB77571-0CAB-421E-A5E7-E72C39640871}"/>
              </a:ext>
            </a:extLst>
          </p:cNvPr>
          <p:cNvSpPr/>
          <p:nvPr/>
        </p:nvSpPr>
        <p:spPr>
          <a:xfrm>
            <a:off x="5746257" y="5674966"/>
            <a:ext cx="204186" cy="18643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070C0"/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054AD1-59D2-4CCD-9CD6-B002264D7F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9"/>
          <a:stretch/>
        </p:blipFill>
        <p:spPr>
          <a:xfrm>
            <a:off x="9730024" y="3518853"/>
            <a:ext cx="2034586" cy="15922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668404-5A9C-43A0-9999-6996D397E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34" y="4924147"/>
            <a:ext cx="2034585" cy="16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5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45978C-9AE3-411E-B0B7-E21049222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01" y="772357"/>
            <a:ext cx="10138612" cy="572609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思考题：马克思是如何对革命中暴力破坏的正当性进行辩护的？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不要人身攻击；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）不要侮辱谩骂；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）不要道德攻击；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）不要有倾向性判断；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>
              <a:buClr>
                <a:srgbClr val="83992A"/>
              </a:buClr>
              <a:buNone/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宋体" panose="02010600030101010101" pitchFamily="2" charset="-122"/>
            </a:endParaRPr>
          </a:p>
          <a:p>
            <a:pPr lvl="0">
              <a:buClr>
                <a:srgbClr val="83992A"/>
              </a:buClr>
            </a:pPr>
            <a:endParaRPr lang="en-US" altLang="zh-CN" sz="4000" dirty="0">
              <a:solidFill>
                <a:prstClr val="black">
                  <a:lumMod val="85000"/>
                  <a:lumOff val="1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33D876B-42F0-49D8-BDCA-714BB8DA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15" y="1494649"/>
            <a:ext cx="2499307" cy="174448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039F0F9-7A19-468C-A87D-CC72E32211F3}"/>
              </a:ext>
            </a:extLst>
          </p:cNvPr>
          <p:cNvSpPr txBox="1"/>
          <p:nvPr/>
        </p:nvSpPr>
        <p:spPr>
          <a:xfrm>
            <a:off x="9224345" y="1966649"/>
            <a:ext cx="2352582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关键词提示：</a:t>
            </a:r>
            <a:endParaRPr lang="en-US" altLang="zh-CN" sz="24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剩余价值、剥削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C714A6C-C1A9-4AC7-B00A-B8230806A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65" y="1494649"/>
            <a:ext cx="2572194" cy="17556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94C0EFA-A39D-428F-A74C-A1982EA9D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502" y="1504553"/>
            <a:ext cx="2552700" cy="1790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F8B2AE-5AEB-44CB-A8D9-FBD563C6A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3" t="3831" r="12776" b="6662"/>
          <a:stretch/>
        </p:blipFill>
        <p:spPr bwMode="auto">
          <a:xfrm>
            <a:off x="5592776" y="3815608"/>
            <a:ext cx="1890888" cy="219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A16FF0-DAD2-4D7F-BFF5-25EBBE17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777" y="4017544"/>
            <a:ext cx="1899366" cy="199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5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529DF-6C9E-44E4-BE75-613AAD6F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08" y="335441"/>
            <a:ext cx="9692640" cy="64494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第三节 涉及到的基本概念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157DC-EE67-4550-99B6-0D749771A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808" y="1544715"/>
            <a:ext cx="10085893" cy="440656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权利（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Right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）自然权利（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Natural Right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）可主张的权利（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Claim Right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义务（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Duty/Obligation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）：不做即错；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）消极的义务（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Negative Duties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）积极的义务（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Positive Duties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）超义务（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Supererogatory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）；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C273AF-4865-4A84-AD62-180C0C340E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1"/>
          <a:stretch/>
        </p:blipFill>
        <p:spPr>
          <a:xfrm>
            <a:off x="7280166" y="1106860"/>
            <a:ext cx="3962400" cy="1947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40B5ED-5EAB-4325-9576-16EDE07A8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33" y="3446287"/>
            <a:ext cx="3483466" cy="231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DFA4E1-36DE-4CE2-846E-41914B466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26" y="630316"/>
            <a:ext cx="10005134" cy="511357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应该包含能够（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Ought implies can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直觉（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Intuition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道德直觉（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Moral Intuition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广泛共有的道德直觉（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Widely Shared Moral Intuition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5.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思想实验（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Thought Experiment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）电车难题；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en-US" altLang="zh-CN" sz="4000" dirty="0">
              <a:solidFill>
                <a:prstClr val="black">
                  <a:lumMod val="85000"/>
                  <a:lumOff val="1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B46338-DB14-4557-823F-58370859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71" y="3349620"/>
            <a:ext cx="4874176" cy="32543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FF1525-F7E1-46D1-BF8D-E3519606A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47" y="3639205"/>
            <a:ext cx="5573383" cy="296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C3C4F0-05CD-4889-9126-1945B2DBD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265" y="705657"/>
            <a:ext cx="4783751" cy="5312871"/>
          </a:xfrm>
        </p:spPr>
        <p:txBody>
          <a:bodyPr>
            <a:normAutofit/>
          </a:bodyPr>
          <a:lstStyle/>
          <a:p>
            <a:pPr lvl="0">
              <a:buClr>
                <a:srgbClr val="83992A"/>
              </a:buClr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）定时炸弹实验  </a:t>
            </a: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buClr>
                <a:srgbClr val="83992A"/>
              </a:buClr>
            </a:pPr>
            <a:endParaRPr lang="en-US" altLang="zh-CN" sz="2800" dirty="0">
              <a:solidFill>
                <a:prstClr val="black">
                  <a:lumMod val="85000"/>
                  <a:lumOff val="1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C95115-EBA0-4242-B7C6-F6D45A47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7" y="1624427"/>
            <a:ext cx="4542830" cy="326793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D9986DC-D92F-4C79-A66B-A67F5911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86" y="1624427"/>
            <a:ext cx="4200508" cy="36091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961A0E-2C6A-4AAA-9478-D82BE116B541}"/>
              </a:ext>
            </a:extLst>
          </p:cNvPr>
          <p:cNvSpPr txBox="1"/>
          <p:nvPr/>
        </p:nvSpPr>
        <p:spPr>
          <a:xfrm>
            <a:off x="6655325" y="705657"/>
            <a:ext cx="341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）快乐机器实验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C26537-0602-45CC-9B52-3231616DC157}"/>
              </a:ext>
            </a:extLst>
          </p:cNvPr>
          <p:cNvSpPr txBox="1"/>
          <p:nvPr/>
        </p:nvSpPr>
        <p:spPr>
          <a:xfrm>
            <a:off x="1725884" y="5693083"/>
            <a:ext cx="750277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思考题：思想实验在伦理讨论中有什么作用？</a:t>
            </a:r>
          </a:p>
        </p:txBody>
      </p:sp>
    </p:spTree>
    <p:extLst>
      <p:ext uri="{BB962C8B-B14F-4D97-AF65-F5344CB8AC3E}">
        <p14:creationId xmlns:p14="http://schemas.microsoft.com/office/powerpoint/2010/main" val="321207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风景">
  <a:themeElements>
    <a:clrScheme name="风景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风景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风景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TM03457515[[fn=视图]]</Template>
  <TotalTime>5599</TotalTime>
  <Words>1336</Words>
  <Application>Microsoft Office PowerPoint</Application>
  <PresentationFormat>宽屏</PresentationFormat>
  <Paragraphs>171</Paragraphs>
  <Slides>21</Slides>
  <Notes>1</Notes>
  <HiddenSlides>7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等线</vt:lpstr>
      <vt:lpstr>等线 Light</vt:lpstr>
      <vt:lpstr>华文新魏</vt:lpstr>
      <vt:lpstr>楷体</vt:lpstr>
      <vt:lpstr>宋体</vt:lpstr>
      <vt:lpstr>Arial</vt:lpstr>
      <vt:lpstr>Century Schoolbook</vt:lpstr>
      <vt:lpstr>Garamond</vt:lpstr>
      <vt:lpstr>Times New Roman</vt:lpstr>
      <vt:lpstr>Wingdings 2</vt:lpstr>
      <vt:lpstr>风景</vt:lpstr>
      <vt:lpstr>环保</vt:lpstr>
      <vt:lpstr>Office 主题​​</vt:lpstr>
      <vt:lpstr>第一讲 导论</vt:lpstr>
      <vt:lpstr>PowerPoint 演示文稿</vt:lpstr>
      <vt:lpstr>第一节 作为交叉学科的生命伦理学</vt:lpstr>
      <vt:lpstr>PowerPoint 演示文稿</vt:lpstr>
      <vt:lpstr>第二节 课堂讨论/案例分析的注意事项</vt:lpstr>
      <vt:lpstr>PowerPoint 演示文稿</vt:lpstr>
      <vt:lpstr>第三节 涉及到的基本概念</vt:lpstr>
      <vt:lpstr>PowerPoint 演示文稿</vt:lpstr>
      <vt:lpstr>PowerPoint 演示文稿</vt:lpstr>
      <vt:lpstr>第四节 生命伦理学的发展历程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医学人文学科与医学和人文的关系</dc:title>
  <dc:creator>徐 汉辉</dc:creator>
  <cp:lastModifiedBy>徐 汉辉</cp:lastModifiedBy>
  <cp:revision>335</cp:revision>
  <cp:lastPrinted>2019-07-02T07:29:13Z</cp:lastPrinted>
  <dcterms:created xsi:type="dcterms:W3CDTF">2019-03-22T05:57:28Z</dcterms:created>
  <dcterms:modified xsi:type="dcterms:W3CDTF">2023-02-08T14:25:57Z</dcterms:modified>
</cp:coreProperties>
</file>